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7559675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236" y="-16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BE2394C-B313-4E2A-B9E8-0530A4EC9A25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29189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11E607A-A296-464E-8E1A-4860134463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5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42AB44-3127-414A-B608-7BB816B933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41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D89B52-CB06-4E0E-B646-B365B6E8F6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96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12390-43A0-40A0-9798-3B60CE8032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61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34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64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36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4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59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98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17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260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2E011F-09D7-4C76-81E4-0B9E2B5F31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67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672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16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5930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59309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14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9B6CA-1183-4323-8C52-F3ACE58C923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01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6DB48F-6B34-4289-A0B9-7F4CE7908F7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39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168785-9DDF-4EEA-B439-019F43A79FC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75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CFB721-09C2-4D38-9627-3B53C779E1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23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0E1645-FD27-45EE-87C0-9EB81E955E8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0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342FC0-04A6-439C-B07D-F4706E2E144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46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AEEC4-E04D-421A-ADAC-7C2A0BA50C4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60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4666B79-5018-446B-86A7-DA4F108D4C0D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60" y="1893960"/>
            <a:ext cx="9674640" cy="566604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titre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796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399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856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2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fr-FR" sz="24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360000" y="-74160"/>
            <a:ext cx="8967960" cy="30283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 sz="3600">
                <a:solidFill>
                  <a:srgbClr val="FFFF00"/>
                </a:solidFill>
              </a:rPr>
              <a:t>         </a:t>
            </a:r>
            <a:br>
              <a:rPr lang="fr-FR" sz="3600">
                <a:solidFill>
                  <a:srgbClr val="FFFF00"/>
                </a:solidFill>
              </a:rPr>
            </a:br>
            <a:r>
              <a:rPr lang="fr-FR" sz="3600">
                <a:solidFill>
                  <a:srgbClr val="FFFF00"/>
                </a:solidFill>
                <a:latin typeface="Arial Black" pitchFamily="34"/>
              </a:rPr>
              <a:t>GDSA 22</a:t>
            </a:r>
            <a:br>
              <a:rPr lang="fr-FR" sz="3600">
                <a:solidFill>
                  <a:srgbClr val="FFFF00"/>
                </a:solidFill>
                <a:latin typeface="Arial Black" pitchFamily="34"/>
              </a:rPr>
            </a:br>
            <a:r>
              <a:rPr lang="fr-FR" sz="3600">
                <a:solidFill>
                  <a:srgbClr val="FFFF00"/>
                </a:solidFill>
                <a:latin typeface="Arial Black" pitchFamily="34"/>
              </a:rPr>
              <a:t>  Rencontre estivale   2 Août 2014                                                     </a:t>
            </a:r>
            <a:r>
              <a:rPr lang="fr-FR" sz="4000">
                <a:solidFill>
                  <a:srgbClr val="FFFF00"/>
                </a:solidFill>
                <a:latin typeface="Arial Black" pitchFamily="34"/>
              </a:rPr>
              <a:t>      </a:t>
            </a:r>
            <a:r>
              <a:rPr lang="fr-FR" sz="3600">
                <a:solidFill>
                  <a:srgbClr val="FFFF00"/>
                </a:solidFill>
              </a:rPr>
              <a:t>                      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900000" y="2880000"/>
            <a:ext cx="8448840" cy="2880000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216000" lvl="0" indent="-216000" algn="ctr">
              <a:buNone/>
            </a:pPr>
            <a:r>
              <a:rPr lang="fr-FR" sz="5400" b="1">
                <a:solidFill>
                  <a:srgbClr val="800080"/>
                </a:solidFill>
                <a:latin typeface="Arial Black" pitchFamily="34"/>
              </a:rPr>
              <a:t>Mise en hivernage des colonies d'abeilles</a:t>
            </a:r>
          </a:p>
        </p:txBody>
      </p:sp>
      <p:sp>
        <p:nvSpPr>
          <p:cNvPr id="4" name="Forme libre 3"/>
          <p:cNvSpPr/>
          <p:nvPr/>
        </p:nvSpPr>
        <p:spPr>
          <a:xfrm>
            <a:off x="1440000" y="5940000"/>
            <a:ext cx="720000" cy="54000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val f14"/>
              <a:gd name="f17" fmla="+- 21600 0 f14"/>
              <a:gd name="f18" fmla="*/ f14 100 1"/>
              <a:gd name="f19" fmla="*/ f14 f12 1"/>
              <a:gd name="f20" fmla="*/ f6 f13 1"/>
              <a:gd name="f21" fmla="*/ 10800 f12 1"/>
              <a:gd name="f22" fmla="*/ 0 f13 1"/>
              <a:gd name="f23" fmla="*/ f15 1 f3"/>
              <a:gd name="f24" fmla="*/ 0 f12 1"/>
              <a:gd name="f25" fmla="*/ 10800 f13 1"/>
              <a:gd name="f26" fmla="*/ 21600 f13 1"/>
              <a:gd name="f27" fmla="*/ 21600 f12 1"/>
              <a:gd name="f28" fmla="*/ f18 1 234"/>
              <a:gd name="f29" fmla="+- f23 0 f2"/>
              <a:gd name="f30" fmla="+- f28 1700 0"/>
              <a:gd name="f31" fmla="+- 21600 0 f30"/>
              <a:gd name="f32" fmla="*/ f30 f12 1"/>
              <a:gd name="f33" fmla="*/ f30 f13 1"/>
              <a:gd name="f34" fmla="*/ f31 f12 1"/>
              <a:gd name="f35" fmla="*/ f31 f13 1"/>
            </a:gdLst>
            <a:ahLst>
              <a:ahXY gdRefX="f0" minX="f6" maxX="f8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1" y="f22"/>
              </a:cxn>
              <a:cxn ang="f29">
                <a:pos x="f24" y="f25"/>
              </a:cxn>
              <a:cxn ang="f29">
                <a:pos x="f21" y="f26"/>
              </a:cxn>
              <a:cxn ang="f29">
                <a:pos x="f27" y="f25"/>
              </a:cxn>
            </a:cxnLst>
            <a:rect l="f32" t="f33" r="f34" b="f35"/>
            <a:pathLst>
              <a:path w="21600" h="21600">
                <a:moveTo>
                  <a:pt x="f16" y="f6"/>
                </a:moveTo>
                <a:lnTo>
                  <a:pt x="f17" y="f6"/>
                </a:lnTo>
                <a:lnTo>
                  <a:pt x="f7" y="f8"/>
                </a:lnTo>
                <a:lnTo>
                  <a:pt x="f17" y="f7"/>
                </a:lnTo>
                <a:lnTo>
                  <a:pt x="f16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8100000" y="6120000"/>
            <a:ext cx="720000" cy="54000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val f14"/>
              <a:gd name="f17" fmla="+- 21600 0 f14"/>
              <a:gd name="f18" fmla="*/ f14 100 1"/>
              <a:gd name="f19" fmla="*/ f14 f12 1"/>
              <a:gd name="f20" fmla="*/ f6 f13 1"/>
              <a:gd name="f21" fmla="*/ 10800 f12 1"/>
              <a:gd name="f22" fmla="*/ 0 f13 1"/>
              <a:gd name="f23" fmla="*/ f15 1 f3"/>
              <a:gd name="f24" fmla="*/ 0 f12 1"/>
              <a:gd name="f25" fmla="*/ 10800 f13 1"/>
              <a:gd name="f26" fmla="*/ 21600 f13 1"/>
              <a:gd name="f27" fmla="*/ 21600 f12 1"/>
              <a:gd name="f28" fmla="*/ f18 1 234"/>
              <a:gd name="f29" fmla="+- f23 0 f2"/>
              <a:gd name="f30" fmla="+- f28 1700 0"/>
              <a:gd name="f31" fmla="+- 21600 0 f30"/>
              <a:gd name="f32" fmla="*/ f30 f12 1"/>
              <a:gd name="f33" fmla="*/ f30 f13 1"/>
              <a:gd name="f34" fmla="*/ f31 f12 1"/>
              <a:gd name="f35" fmla="*/ f31 f13 1"/>
            </a:gdLst>
            <a:ahLst>
              <a:ahXY gdRefX="f0" minX="f6" maxX="f8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1" y="f22"/>
              </a:cxn>
              <a:cxn ang="f29">
                <a:pos x="f24" y="f25"/>
              </a:cxn>
              <a:cxn ang="f29">
                <a:pos x="f21" y="f26"/>
              </a:cxn>
              <a:cxn ang="f29">
                <a:pos x="f27" y="f25"/>
              </a:cxn>
            </a:cxnLst>
            <a:rect l="f32" t="f33" r="f34" b="f35"/>
            <a:pathLst>
              <a:path w="21600" h="21600">
                <a:moveTo>
                  <a:pt x="f16" y="f6"/>
                </a:moveTo>
                <a:lnTo>
                  <a:pt x="f17" y="f6"/>
                </a:lnTo>
                <a:lnTo>
                  <a:pt x="f7" y="f8"/>
                </a:lnTo>
                <a:lnTo>
                  <a:pt x="f17" y="f7"/>
                </a:lnTo>
                <a:lnTo>
                  <a:pt x="f16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4500000" y="6300000"/>
            <a:ext cx="540000" cy="54000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val f14"/>
              <a:gd name="f17" fmla="+- 21600 0 f14"/>
              <a:gd name="f18" fmla="*/ f14 100 1"/>
              <a:gd name="f19" fmla="*/ f14 f12 1"/>
              <a:gd name="f20" fmla="*/ f6 f13 1"/>
              <a:gd name="f21" fmla="*/ 10800 f12 1"/>
              <a:gd name="f22" fmla="*/ 0 f13 1"/>
              <a:gd name="f23" fmla="*/ f15 1 f3"/>
              <a:gd name="f24" fmla="*/ 0 f12 1"/>
              <a:gd name="f25" fmla="*/ 10800 f13 1"/>
              <a:gd name="f26" fmla="*/ 21600 f13 1"/>
              <a:gd name="f27" fmla="*/ 21600 f12 1"/>
              <a:gd name="f28" fmla="*/ f18 1 234"/>
              <a:gd name="f29" fmla="+- f23 0 f2"/>
              <a:gd name="f30" fmla="+- f28 1700 0"/>
              <a:gd name="f31" fmla="+- 21600 0 f30"/>
              <a:gd name="f32" fmla="*/ f30 f12 1"/>
              <a:gd name="f33" fmla="*/ f30 f13 1"/>
              <a:gd name="f34" fmla="*/ f31 f12 1"/>
              <a:gd name="f35" fmla="*/ f31 f13 1"/>
            </a:gdLst>
            <a:ahLst>
              <a:ahXY gdRefX="f0" minX="f6" maxX="f8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1" y="f22"/>
              </a:cxn>
              <a:cxn ang="f29">
                <a:pos x="f24" y="f25"/>
              </a:cxn>
              <a:cxn ang="f29">
                <a:pos x="f21" y="f26"/>
              </a:cxn>
              <a:cxn ang="f29">
                <a:pos x="f27" y="f25"/>
              </a:cxn>
            </a:cxnLst>
            <a:rect l="f32" t="f33" r="f34" b="f35"/>
            <a:pathLst>
              <a:path w="21600" h="21600">
                <a:moveTo>
                  <a:pt x="f16" y="f6"/>
                </a:moveTo>
                <a:lnTo>
                  <a:pt x="f17" y="f6"/>
                </a:lnTo>
                <a:lnTo>
                  <a:pt x="f7" y="f8"/>
                </a:lnTo>
                <a:lnTo>
                  <a:pt x="f17" y="f7"/>
                </a:lnTo>
                <a:lnTo>
                  <a:pt x="f16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40000" y="537840"/>
            <a:ext cx="860796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 sz="3200">
                <a:solidFill>
                  <a:srgbClr val="FFFF00"/>
                </a:solidFill>
                <a:latin typeface="Arial Black" pitchFamily="34"/>
              </a:rPr>
              <a:t>La population hivernale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52040" y="2160000"/>
            <a:ext cx="8607960" cy="1006127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endParaRPr lang="fr-FR"/>
          </a:p>
          <a:p>
            <a:pPr lvl="0">
              <a:buNone/>
            </a:pPr>
            <a:r>
              <a:rPr lang="fr-FR" sz="2800">
                <a:solidFill>
                  <a:srgbClr val="800080"/>
                </a:solidFill>
                <a:latin typeface="Arial Black" pitchFamily="34"/>
              </a:rPr>
              <a:t>Particularités des abeilles d'hiver :</a:t>
            </a:r>
          </a:p>
          <a:p>
            <a:pPr lvl="1" rtl="0" hangingPunct="0">
              <a:buNone/>
            </a:pPr>
            <a:r>
              <a:rPr lang="fr-FR">
                <a:solidFill>
                  <a:srgbClr val="800080"/>
                </a:solidFill>
                <a:latin typeface="Arial Black" pitchFamily="34"/>
              </a:rPr>
              <a:t>- pas adaptées au butinage</a:t>
            </a:r>
          </a:p>
          <a:p>
            <a:pPr lvl="1" rtl="0" hangingPunct="0">
              <a:buNone/>
            </a:pPr>
            <a:r>
              <a:rPr lang="fr-FR">
                <a:solidFill>
                  <a:srgbClr val="800080"/>
                </a:solidFill>
                <a:latin typeface="Arial Black" pitchFamily="34"/>
              </a:rPr>
              <a:t>- bien nourries en protéines</a:t>
            </a:r>
          </a:p>
          <a:p>
            <a:pPr lvl="1" rtl="0" hangingPunct="0">
              <a:buNone/>
            </a:pPr>
            <a:r>
              <a:rPr lang="fr-FR">
                <a:solidFill>
                  <a:srgbClr val="800080"/>
                </a:solidFill>
                <a:latin typeface="Arial Black" pitchFamily="34"/>
              </a:rPr>
              <a:t>- préservées au maximum</a:t>
            </a:r>
          </a:p>
          <a:p>
            <a:pPr lvl="1" rtl="0" hangingPunct="0">
              <a:buNone/>
            </a:pPr>
            <a:r>
              <a:rPr lang="fr-FR">
                <a:solidFill>
                  <a:srgbClr val="800080"/>
                </a:solidFill>
                <a:latin typeface="Arial Black" pitchFamily="34"/>
              </a:rPr>
              <a:t>- en bonne santé</a:t>
            </a:r>
          </a:p>
          <a:p>
            <a:pPr lvl="1" rtl="0" hangingPunct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1" rtl="0" hangingPunct="0">
              <a:buNone/>
            </a:pPr>
            <a:endParaRPr lang="fr-FR"/>
          </a:p>
          <a:p>
            <a:pPr lvl="1" rtl="0" hangingPunct="0">
              <a:buNone/>
            </a:pPr>
            <a:endParaRPr lang="fr-FR"/>
          </a:p>
          <a:p>
            <a:pPr lvl="1" rtl="0" hangingPunct="0">
              <a:buNone/>
            </a:pPr>
            <a:endParaRPr lang="fr-FR"/>
          </a:p>
          <a:p>
            <a:pPr lvl="1" rtl="0" hangingPunct="0">
              <a:buNone/>
            </a:pPr>
            <a:endParaRPr lang="fr-FR"/>
          </a:p>
          <a:p>
            <a:pPr lvl="1" rtl="0" hangingPunct="0">
              <a:buNone/>
            </a:pPr>
            <a:endParaRPr lang="fr-FR"/>
          </a:p>
          <a:p>
            <a:pPr lvl="1" rtl="0" hangingPunct="0">
              <a:buNone/>
            </a:pPr>
            <a:endParaRPr lang="fr-FR"/>
          </a:p>
          <a:p>
            <a:pPr lvl="1" rtl="0" hangingPunct="0">
              <a:buNone/>
            </a:pPr>
            <a:endParaRPr lang="fr-FR"/>
          </a:p>
          <a:p>
            <a:pPr lvl="1" rtl="0" hangingPunct="0">
              <a:buSzPct val="45000"/>
              <a:buChar char="●"/>
            </a:pPr>
            <a:endParaRPr lang="fr-FR"/>
          </a:p>
          <a:p>
            <a:pPr lvl="1" rtl="0" hangingPunct="0">
              <a:buSzPct val="45000"/>
              <a:buChar char="●"/>
            </a:pPr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 sz="3600">
                <a:solidFill>
                  <a:srgbClr val="FFFF00"/>
                </a:solidFill>
                <a:latin typeface="Arial Black" pitchFamily="34"/>
              </a:rPr>
              <a:t>La fin de la mauvaise  saison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260000" y="2700000"/>
            <a:ext cx="8088839" cy="35730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endParaRPr lang="fr-FR"/>
          </a:p>
          <a:p>
            <a:pPr lvl="0"/>
            <a:r>
              <a:rPr lang="fr-FR" sz="2600">
                <a:solidFill>
                  <a:srgbClr val="800080"/>
                </a:solidFill>
                <a:latin typeface="Arial Black" pitchFamily="34"/>
              </a:rPr>
              <a:t>Les sauvetages de la fin d'hiver</a:t>
            </a:r>
          </a:p>
          <a:p>
            <a:pPr lvl="0"/>
            <a:r>
              <a:rPr lang="fr-FR" sz="2600">
                <a:solidFill>
                  <a:srgbClr val="800080"/>
                </a:solidFill>
                <a:latin typeface="Arial Black" pitchFamily="34"/>
              </a:rPr>
              <a:t>Le passage de relais</a:t>
            </a:r>
          </a:p>
          <a:p>
            <a:pPr lvl="0"/>
            <a:r>
              <a:rPr lang="fr-FR" sz="2600">
                <a:solidFill>
                  <a:srgbClr val="800080"/>
                </a:solidFill>
                <a:latin typeface="Arial Black" pitchFamily="34"/>
              </a:rPr>
              <a:t>La ruche « B.B.C. » : suite</a:t>
            </a:r>
          </a:p>
          <a:p>
            <a:pPr lvl="0"/>
            <a:r>
              <a:rPr lang="fr-FR" sz="2600">
                <a:solidFill>
                  <a:srgbClr val="800080"/>
                </a:solidFill>
                <a:latin typeface="Arial Black" pitchFamily="34"/>
              </a:rPr>
              <a:t>Le renouveau</a:t>
            </a:r>
          </a:p>
          <a:p>
            <a:pPr lvl="0"/>
            <a:endParaRPr lang="fr-FR" sz="2600">
              <a:solidFill>
                <a:srgbClr val="800080"/>
              </a:solidFill>
              <a:latin typeface="Arial Black" pitchFamily="34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8820000" y="540000"/>
            <a:ext cx="540000" cy="540000"/>
          </a:xfrm>
          <a:custGeom>
            <a:avLst/>
            <a:gdLst>
              <a:gd name="f0" fmla="val 0"/>
              <a:gd name="f1" fmla="val 707"/>
              <a:gd name="f2" fmla="val 799"/>
              <a:gd name="f3" fmla="val 637"/>
              <a:gd name="f4" fmla="val 408"/>
              <a:gd name="f5" fmla="val 402"/>
              <a:gd name="f6" fmla="val 631"/>
              <a:gd name="f7" fmla="val 626"/>
              <a:gd name="f8" fmla="val 620"/>
              <a:gd name="f9" fmla="val 396"/>
              <a:gd name="f10" fmla="val 390"/>
              <a:gd name="f11" fmla="val 678"/>
              <a:gd name="f12" fmla="val 354"/>
              <a:gd name="f13" fmla="val 702"/>
              <a:gd name="f14" fmla="val 306"/>
              <a:gd name="f15" fmla="val 252"/>
              <a:gd name="f16" fmla="val 684"/>
              <a:gd name="f17" fmla="val 198"/>
              <a:gd name="f18" fmla="val 655"/>
              <a:gd name="f19" fmla="val 156"/>
              <a:gd name="f20" fmla="val 608"/>
              <a:gd name="f21" fmla="val 132"/>
              <a:gd name="f22" fmla="val 555"/>
              <a:gd name="f23" fmla="val 503"/>
              <a:gd name="f24" fmla="val 150"/>
              <a:gd name="f25" fmla="val 497"/>
              <a:gd name="f26" fmla="val 491"/>
              <a:gd name="f27" fmla="val 162"/>
              <a:gd name="f28" fmla="val 144"/>
              <a:gd name="f29" fmla="val 479"/>
              <a:gd name="f30" fmla="val 96"/>
              <a:gd name="f31" fmla="val 462"/>
              <a:gd name="f32" fmla="val 60"/>
              <a:gd name="f33" fmla="val 433"/>
              <a:gd name="f34" fmla="val 30"/>
              <a:gd name="f35" fmla="val 398"/>
              <a:gd name="f36" fmla="val 6"/>
              <a:gd name="f37" fmla="val 357"/>
              <a:gd name="f38" fmla="val 310"/>
              <a:gd name="f39" fmla="val 275"/>
              <a:gd name="f40" fmla="val 245"/>
              <a:gd name="f41" fmla="val 228"/>
              <a:gd name="f42" fmla="val 222"/>
              <a:gd name="f43" fmla="val 216"/>
              <a:gd name="f44" fmla="val 210"/>
              <a:gd name="f45" fmla="val 205"/>
              <a:gd name="f46" fmla="val 152"/>
              <a:gd name="f47" fmla="val 99"/>
              <a:gd name="f48" fmla="val 52"/>
              <a:gd name="f49" fmla="val 23"/>
              <a:gd name="f50" fmla="val 29"/>
              <a:gd name="f51" fmla="val 70"/>
              <a:gd name="f52" fmla="val 76"/>
              <a:gd name="f53" fmla="val 82"/>
              <a:gd name="f54" fmla="val 88"/>
              <a:gd name="f55" fmla="val 444"/>
              <a:gd name="f56" fmla="val 493"/>
              <a:gd name="f57" fmla="val 541"/>
              <a:gd name="f58" fmla="val 595"/>
              <a:gd name="f59" fmla="val 661"/>
              <a:gd name="f60" fmla="val 667"/>
              <a:gd name="f61" fmla="val 649"/>
              <a:gd name="f62" fmla="val 643"/>
              <a:gd name="f63" fmla="val 703"/>
              <a:gd name="f64" fmla="val 739"/>
              <a:gd name="f65" fmla="val 769"/>
              <a:gd name="f66" fmla="val 793"/>
              <a:gd name="f67" fmla="val 258"/>
              <a:gd name="f68" fmla="val 269"/>
              <a:gd name="f69" fmla="val 282"/>
              <a:gd name="f70" fmla="val 234"/>
              <a:gd name="f71" fmla="val 312"/>
              <a:gd name="f72" fmla="val 487"/>
              <a:gd name="f73" fmla="val 517"/>
              <a:gd name="f74" fmla="val 547"/>
              <a:gd name="f75" fmla="val 438"/>
              <a:gd name="f76" fmla="val 47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07" h="799">
                <a:moveTo>
                  <a:pt x="f3" y="f4"/>
                </a:moveTo>
                <a:lnTo>
                  <a:pt x="f3" y="f5"/>
                </a:lnTo>
                <a:lnTo>
                  <a:pt x="f6" y="f5"/>
                </a:lnTo>
                <a:lnTo>
                  <a:pt x="f7" y="f5"/>
                </a:lnTo>
                <a:lnTo>
                  <a:pt x="f8" y="f9"/>
                </a:lnTo>
                <a:lnTo>
                  <a:pt x="f7" y="f9"/>
                </a:lnTo>
                <a:lnTo>
                  <a:pt x="f6" y="f9"/>
                </a:lnTo>
                <a:lnTo>
                  <a:pt x="f3" y="f9"/>
                </a:lnTo>
                <a:lnTo>
                  <a:pt x="f3" y="f10"/>
                </a:lnTo>
                <a:lnTo>
                  <a:pt x="f11" y="f12"/>
                </a:lnTo>
                <a:lnTo>
                  <a:pt x="f13" y="f14"/>
                </a:lnTo>
                <a:lnTo>
                  <a:pt x="f1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4"/>
                </a:lnTo>
                <a:lnTo>
                  <a:pt x="f25" y="f19"/>
                </a:lnTo>
                <a:lnTo>
                  <a:pt x="f26" y="f19"/>
                </a:lnTo>
                <a:lnTo>
                  <a:pt x="f26" y="f27"/>
                </a:lnTo>
                <a:lnTo>
                  <a:pt x="f26" y="f19"/>
                </a:lnTo>
                <a:lnTo>
                  <a:pt x="f26" y="f24"/>
                </a:lnTo>
                <a:lnTo>
                  <a:pt x="f26" y="f24"/>
                </a:lnTo>
                <a:lnTo>
                  <a:pt x="f26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0"/>
                </a:lnTo>
                <a:lnTo>
                  <a:pt x="f38" y="f36"/>
                </a:lnTo>
                <a:lnTo>
                  <a:pt x="f39" y="f34"/>
                </a:lnTo>
                <a:lnTo>
                  <a:pt x="f40" y="f32"/>
                </a:lnTo>
                <a:lnTo>
                  <a:pt x="f41" y="f30"/>
                </a:lnTo>
                <a:lnTo>
                  <a:pt x="f42" y="f28"/>
                </a:lnTo>
                <a:lnTo>
                  <a:pt x="f42" y="f24"/>
                </a:lnTo>
                <a:lnTo>
                  <a:pt x="f42" y="f24"/>
                </a:lnTo>
                <a:lnTo>
                  <a:pt x="f42" y="f19"/>
                </a:lnTo>
                <a:lnTo>
                  <a:pt x="f42" y="f27"/>
                </a:lnTo>
                <a:lnTo>
                  <a:pt x="f43" y="f19"/>
                </a:lnTo>
                <a:lnTo>
                  <a:pt x="f44" y="f19"/>
                </a:lnTo>
                <a:lnTo>
                  <a:pt x="f45" y="f24"/>
                </a:lnTo>
                <a:lnTo>
                  <a:pt x="f45" y="f24"/>
                </a:lnTo>
                <a:lnTo>
                  <a:pt x="f46" y="f21"/>
                </a:lnTo>
                <a:lnTo>
                  <a:pt x="f47" y="f21"/>
                </a:lnTo>
                <a:lnTo>
                  <a:pt x="f48" y="f19"/>
                </a:lnTo>
                <a:lnTo>
                  <a:pt x="f49" y="f17"/>
                </a:lnTo>
                <a:lnTo>
                  <a:pt x="f0" y="f15"/>
                </a:lnTo>
                <a:lnTo>
                  <a:pt x="f36" y="f14"/>
                </a:lnTo>
                <a:lnTo>
                  <a:pt x="f50" y="f12"/>
                </a:lnTo>
                <a:lnTo>
                  <a:pt x="f51" y="f10"/>
                </a:lnTo>
                <a:lnTo>
                  <a:pt x="f51" y="f9"/>
                </a:lnTo>
                <a:lnTo>
                  <a:pt x="f52" y="f9"/>
                </a:lnTo>
                <a:lnTo>
                  <a:pt x="f53" y="f9"/>
                </a:lnTo>
                <a:lnTo>
                  <a:pt x="f54" y="f9"/>
                </a:lnTo>
                <a:lnTo>
                  <a:pt x="f53" y="f5"/>
                </a:lnTo>
                <a:lnTo>
                  <a:pt x="f52" y="f5"/>
                </a:lnTo>
                <a:lnTo>
                  <a:pt x="f51" y="f5"/>
                </a:lnTo>
                <a:lnTo>
                  <a:pt x="f51" y="f4"/>
                </a:lnTo>
                <a:lnTo>
                  <a:pt x="f50" y="f55"/>
                </a:lnTo>
                <a:lnTo>
                  <a:pt x="f36" y="f56"/>
                </a:lnTo>
                <a:lnTo>
                  <a:pt x="f0" y="f57"/>
                </a:lnTo>
                <a:lnTo>
                  <a:pt x="f49" y="f58"/>
                </a:lnTo>
                <a:lnTo>
                  <a:pt x="f48" y="f3"/>
                </a:lnTo>
                <a:lnTo>
                  <a:pt x="f47" y="f59"/>
                </a:lnTo>
                <a:lnTo>
                  <a:pt x="f46" y="f60"/>
                </a:lnTo>
                <a:lnTo>
                  <a:pt x="f45" y="f61"/>
                </a:lnTo>
                <a:lnTo>
                  <a:pt x="f45" y="f62"/>
                </a:lnTo>
                <a:lnTo>
                  <a:pt x="f44" y="f62"/>
                </a:lnTo>
                <a:lnTo>
                  <a:pt x="f43" y="f62"/>
                </a:lnTo>
                <a:lnTo>
                  <a:pt x="f42" y="f3"/>
                </a:lnTo>
                <a:lnTo>
                  <a:pt x="f42" y="f62"/>
                </a:lnTo>
                <a:lnTo>
                  <a:pt x="f42" y="f61"/>
                </a:lnTo>
                <a:lnTo>
                  <a:pt x="f42" y="f61"/>
                </a:lnTo>
                <a:lnTo>
                  <a:pt x="f42" y="f18"/>
                </a:lnTo>
                <a:lnTo>
                  <a:pt x="f41" y="f63"/>
                </a:lnTo>
                <a:lnTo>
                  <a:pt x="f40" y="f64"/>
                </a:lnTo>
                <a:lnTo>
                  <a:pt x="f39" y="f65"/>
                </a:lnTo>
                <a:lnTo>
                  <a:pt x="f38" y="f66"/>
                </a:lnTo>
                <a:lnTo>
                  <a:pt x="f37" y="f2"/>
                </a:lnTo>
                <a:lnTo>
                  <a:pt x="f35" y="f66"/>
                </a:lnTo>
                <a:lnTo>
                  <a:pt x="f33" y="f65"/>
                </a:lnTo>
                <a:lnTo>
                  <a:pt x="f31" y="f64"/>
                </a:lnTo>
                <a:lnTo>
                  <a:pt x="f29" y="f63"/>
                </a:lnTo>
                <a:lnTo>
                  <a:pt x="f26" y="f18"/>
                </a:lnTo>
                <a:lnTo>
                  <a:pt x="f26" y="f61"/>
                </a:lnTo>
                <a:lnTo>
                  <a:pt x="f26" y="f61"/>
                </a:lnTo>
                <a:lnTo>
                  <a:pt x="f26" y="f62"/>
                </a:lnTo>
                <a:lnTo>
                  <a:pt x="f26" y="f3"/>
                </a:lnTo>
                <a:lnTo>
                  <a:pt x="f26" y="f62"/>
                </a:lnTo>
                <a:lnTo>
                  <a:pt x="f25" y="f62"/>
                </a:lnTo>
                <a:lnTo>
                  <a:pt x="f25" y="f62"/>
                </a:lnTo>
                <a:lnTo>
                  <a:pt x="f23" y="f61"/>
                </a:lnTo>
                <a:lnTo>
                  <a:pt x="f22" y="f60"/>
                </a:lnTo>
                <a:lnTo>
                  <a:pt x="f20" y="f59"/>
                </a:lnTo>
                <a:lnTo>
                  <a:pt x="f18" y="f3"/>
                </a:lnTo>
                <a:lnTo>
                  <a:pt x="f16" y="f58"/>
                </a:lnTo>
                <a:lnTo>
                  <a:pt x="f1" y="f57"/>
                </a:lnTo>
                <a:lnTo>
                  <a:pt x="f13" y="f56"/>
                </a:lnTo>
                <a:lnTo>
                  <a:pt x="f11" y="f55"/>
                </a:lnTo>
                <a:lnTo>
                  <a:pt x="f3" y="f4"/>
                </a:lnTo>
                <a:close/>
                <a:moveTo>
                  <a:pt x="f37" y="f15"/>
                </a:moveTo>
                <a:lnTo>
                  <a:pt x="f38" y="f67"/>
                </a:lnTo>
                <a:lnTo>
                  <a:pt x="f68" y="f69"/>
                </a:lnTo>
                <a:lnTo>
                  <a:pt x="f70" y="f71"/>
                </a:lnTo>
                <a:lnTo>
                  <a:pt x="f43" y="f12"/>
                </a:lnTo>
                <a:lnTo>
                  <a:pt x="f44" y="f5"/>
                </a:lnTo>
                <a:lnTo>
                  <a:pt x="f43" y="f55"/>
                </a:lnTo>
                <a:lnTo>
                  <a:pt x="f70" y="f72"/>
                </a:lnTo>
                <a:lnTo>
                  <a:pt x="f68" y="f73"/>
                </a:lnTo>
                <a:lnTo>
                  <a:pt x="f38" y="f57"/>
                </a:lnTo>
                <a:lnTo>
                  <a:pt x="f37" y="f74"/>
                </a:lnTo>
                <a:lnTo>
                  <a:pt x="f35" y="f57"/>
                </a:lnTo>
                <a:lnTo>
                  <a:pt x="f75" y="f73"/>
                </a:lnTo>
                <a:lnTo>
                  <a:pt x="f76" y="f72"/>
                </a:lnTo>
                <a:lnTo>
                  <a:pt x="f26" y="f55"/>
                </a:lnTo>
                <a:lnTo>
                  <a:pt x="f23" y="f5"/>
                </a:lnTo>
                <a:lnTo>
                  <a:pt x="f26" y="f12"/>
                </a:lnTo>
                <a:lnTo>
                  <a:pt x="f76" y="f71"/>
                </a:lnTo>
                <a:lnTo>
                  <a:pt x="f75" y="f69"/>
                </a:lnTo>
                <a:lnTo>
                  <a:pt x="f35" y="f67"/>
                </a:lnTo>
                <a:lnTo>
                  <a:pt x="f37" y="f15"/>
                </a:lnTo>
                <a:close/>
              </a:path>
            </a:pathLst>
          </a:custGeom>
          <a:solidFill>
            <a:srgbClr val="FF420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540000" y="540000"/>
            <a:ext cx="720000" cy="540000"/>
          </a:xfrm>
          <a:custGeom>
            <a:avLst/>
            <a:gdLst>
              <a:gd name="f0" fmla="val 0"/>
              <a:gd name="f1" fmla="val 707"/>
              <a:gd name="f2" fmla="val 799"/>
              <a:gd name="f3" fmla="val 637"/>
              <a:gd name="f4" fmla="val 408"/>
              <a:gd name="f5" fmla="val 402"/>
              <a:gd name="f6" fmla="val 631"/>
              <a:gd name="f7" fmla="val 626"/>
              <a:gd name="f8" fmla="val 620"/>
              <a:gd name="f9" fmla="val 396"/>
              <a:gd name="f10" fmla="val 390"/>
              <a:gd name="f11" fmla="val 678"/>
              <a:gd name="f12" fmla="val 354"/>
              <a:gd name="f13" fmla="val 702"/>
              <a:gd name="f14" fmla="val 306"/>
              <a:gd name="f15" fmla="val 252"/>
              <a:gd name="f16" fmla="val 684"/>
              <a:gd name="f17" fmla="val 198"/>
              <a:gd name="f18" fmla="val 655"/>
              <a:gd name="f19" fmla="val 156"/>
              <a:gd name="f20" fmla="val 608"/>
              <a:gd name="f21" fmla="val 132"/>
              <a:gd name="f22" fmla="val 555"/>
              <a:gd name="f23" fmla="val 503"/>
              <a:gd name="f24" fmla="val 150"/>
              <a:gd name="f25" fmla="val 497"/>
              <a:gd name="f26" fmla="val 491"/>
              <a:gd name="f27" fmla="val 162"/>
              <a:gd name="f28" fmla="val 144"/>
              <a:gd name="f29" fmla="val 479"/>
              <a:gd name="f30" fmla="val 96"/>
              <a:gd name="f31" fmla="val 462"/>
              <a:gd name="f32" fmla="val 60"/>
              <a:gd name="f33" fmla="val 433"/>
              <a:gd name="f34" fmla="val 30"/>
              <a:gd name="f35" fmla="val 398"/>
              <a:gd name="f36" fmla="val 6"/>
              <a:gd name="f37" fmla="val 357"/>
              <a:gd name="f38" fmla="val 310"/>
              <a:gd name="f39" fmla="val 275"/>
              <a:gd name="f40" fmla="val 245"/>
              <a:gd name="f41" fmla="val 228"/>
              <a:gd name="f42" fmla="val 222"/>
              <a:gd name="f43" fmla="val 216"/>
              <a:gd name="f44" fmla="val 210"/>
              <a:gd name="f45" fmla="val 205"/>
              <a:gd name="f46" fmla="val 152"/>
              <a:gd name="f47" fmla="val 99"/>
              <a:gd name="f48" fmla="val 52"/>
              <a:gd name="f49" fmla="val 23"/>
              <a:gd name="f50" fmla="val 29"/>
              <a:gd name="f51" fmla="val 70"/>
              <a:gd name="f52" fmla="val 76"/>
              <a:gd name="f53" fmla="val 82"/>
              <a:gd name="f54" fmla="val 88"/>
              <a:gd name="f55" fmla="val 444"/>
              <a:gd name="f56" fmla="val 493"/>
              <a:gd name="f57" fmla="val 541"/>
              <a:gd name="f58" fmla="val 595"/>
              <a:gd name="f59" fmla="val 661"/>
              <a:gd name="f60" fmla="val 667"/>
              <a:gd name="f61" fmla="val 649"/>
              <a:gd name="f62" fmla="val 643"/>
              <a:gd name="f63" fmla="val 703"/>
              <a:gd name="f64" fmla="val 739"/>
              <a:gd name="f65" fmla="val 769"/>
              <a:gd name="f66" fmla="val 793"/>
              <a:gd name="f67" fmla="val 258"/>
              <a:gd name="f68" fmla="val 269"/>
              <a:gd name="f69" fmla="val 282"/>
              <a:gd name="f70" fmla="val 234"/>
              <a:gd name="f71" fmla="val 312"/>
              <a:gd name="f72" fmla="val 487"/>
              <a:gd name="f73" fmla="val 517"/>
              <a:gd name="f74" fmla="val 547"/>
              <a:gd name="f75" fmla="val 438"/>
              <a:gd name="f76" fmla="val 47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07" h="799">
                <a:moveTo>
                  <a:pt x="f3" y="f4"/>
                </a:moveTo>
                <a:lnTo>
                  <a:pt x="f3" y="f5"/>
                </a:lnTo>
                <a:lnTo>
                  <a:pt x="f6" y="f5"/>
                </a:lnTo>
                <a:lnTo>
                  <a:pt x="f7" y="f5"/>
                </a:lnTo>
                <a:lnTo>
                  <a:pt x="f8" y="f9"/>
                </a:lnTo>
                <a:lnTo>
                  <a:pt x="f7" y="f9"/>
                </a:lnTo>
                <a:lnTo>
                  <a:pt x="f6" y="f9"/>
                </a:lnTo>
                <a:lnTo>
                  <a:pt x="f3" y="f9"/>
                </a:lnTo>
                <a:lnTo>
                  <a:pt x="f3" y="f10"/>
                </a:lnTo>
                <a:lnTo>
                  <a:pt x="f11" y="f12"/>
                </a:lnTo>
                <a:lnTo>
                  <a:pt x="f13" y="f14"/>
                </a:lnTo>
                <a:lnTo>
                  <a:pt x="f1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4"/>
                </a:lnTo>
                <a:lnTo>
                  <a:pt x="f25" y="f19"/>
                </a:lnTo>
                <a:lnTo>
                  <a:pt x="f26" y="f19"/>
                </a:lnTo>
                <a:lnTo>
                  <a:pt x="f26" y="f27"/>
                </a:lnTo>
                <a:lnTo>
                  <a:pt x="f26" y="f19"/>
                </a:lnTo>
                <a:lnTo>
                  <a:pt x="f26" y="f24"/>
                </a:lnTo>
                <a:lnTo>
                  <a:pt x="f26" y="f24"/>
                </a:lnTo>
                <a:lnTo>
                  <a:pt x="f26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0"/>
                </a:lnTo>
                <a:lnTo>
                  <a:pt x="f38" y="f36"/>
                </a:lnTo>
                <a:lnTo>
                  <a:pt x="f39" y="f34"/>
                </a:lnTo>
                <a:lnTo>
                  <a:pt x="f40" y="f32"/>
                </a:lnTo>
                <a:lnTo>
                  <a:pt x="f41" y="f30"/>
                </a:lnTo>
                <a:lnTo>
                  <a:pt x="f42" y="f28"/>
                </a:lnTo>
                <a:lnTo>
                  <a:pt x="f42" y="f24"/>
                </a:lnTo>
                <a:lnTo>
                  <a:pt x="f42" y="f24"/>
                </a:lnTo>
                <a:lnTo>
                  <a:pt x="f42" y="f19"/>
                </a:lnTo>
                <a:lnTo>
                  <a:pt x="f42" y="f27"/>
                </a:lnTo>
                <a:lnTo>
                  <a:pt x="f43" y="f19"/>
                </a:lnTo>
                <a:lnTo>
                  <a:pt x="f44" y="f19"/>
                </a:lnTo>
                <a:lnTo>
                  <a:pt x="f45" y="f24"/>
                </a:lnTo>
                <a:lnTo>
                  <a:pt x="f45" y="f24"/>
                </a:lnTo>
                <a:lnTo>
                  <a:pt x="f46" y="f21"/>
                </a:lnTo>
                <a:lnTo>
                  <a:pt x="f47" y="f21"/>
                </a:lnTo>
                <a:lnTo>
                  <a:pt x="f48" y="f19"/>
                </a:lnTo>
                <a:lnTo>
                  <a:pt x="f49" y="f17"/>
                </a:lnTo>
                <a:lnTo>
                  <a:pt x="f0" y="f15"/>
                </a:lnTo>
                <a:lnTo>
                  <a:pt x="f36" y="f14"/>
                </a:lnTo>
                <a:lnTo>
                  <a:pt x="f50" y="f12"/>
                </a:lnTo>
                <a:lnTo>
                  <a:pt x="f51" y="f10"/>
                </a:lnTo>
                <a:lnTo>
                  <a:pt x="f51" y="f9"/>
                </a:lnTo>
                <a:lnTo>
                  <a:pt x="f52" y="f9"/>
                </a:lnTo>
                <a:lnTo>
                  <a:pt x="f53" y="f9"/>
                </a:lnTo>
                <a:lnTo>
                  <a:pt x="f54" y="f9"/>
                </a:lnTo>
                <a:lnTo>
                  <a:pt x="f53" y="f5"/>
                </a:lnTo>
                <a:lnTo>
                  <a:pt x="f52" y="f5"/>
                </a:lnTo>
                <a:lnTo>
                  <a:pt x="f51" y="f5"/>
                </a:lnTo>
                <a:lnTo>
                  <a:pt x="f51" y="f4"/>
                </a:lnTo>
                <a:lnTo>
                  <a:pt x="f50" y="f55"/>
                </a:lnTo>
                <a:lnTo>
                  <a:pt x="f36" y="f56"/>
                </a:lnTo>
                <a:lnTo>
                  <a:pt x="f0" y="f57"/>
                </a:lnTo>
                <a:lnTo>
                  <a:pt x="f49" y="f58"/>
                </a:lnTo>
                <a:lnTo>
                  <a:pt x="f48" y="f3"/>
                </a:lnTo>
                <a:lnTo>
                  <a:pt x="f47" y="f59"/>
                </a:lnTo>
                <a:lnTo>
                  <a:pt x="f46" y="f60"/>
                </a:lnTo>
                <a:lnTo>
                  <a:pt x="f45" y="f61"/>
                </a:lnTo>
                <a:lnTo>
                  <a:pt x="f45" y="f62"/>
                </a:lnTo>
                <a:lnTo>
                  <a:pt x="f44" y="f62"/>
                </a:lnTo>
                <a:lnTo>
                  <a:pt x="f43" y="f62"/>
                </a:lnTo>
                <a:lnTo>
                  <a:pt x="f42" y="f3"/>
                </a:lnTo>
                <a:lnTo>
                  <a:pt x="f42" y="f62"/>
                </a:lnTo>
                <a:lnTo>
                  <a:pt x="f42" y="f61"/>
                </a:lnTo>
                <a:lnTo>
                  <a:pt x="f42" y="f61"/>
                </a:lnTo>
                <a:lnTo>
                  <a:pt x="f42" y="f18"/>
                </a:lnTo>
                <a:lnTo>
                  <a:pt x="f41" y="f63"/>
                </a:lnTo>
                <a:lnTo>
                  <a:pt x="f40" y="f64"/>
                </a:lnTo>
                <a:lnTo>
                  <a:pt x="f39" y="f65"/>
                </a:lnTo>
                <a:lnTo>
                  <a:pt x="f38" y="f66"/>
                </a:lnTo>
                <a:lnTo>
                  <a:pt x="f37" y="f2"/>
                </a:lnTo>
                <a:lnTo>
                  <a:pt x="f35" y="f66"/>
                </a:lnTo>
                <a:lnTo>
                  <a:pt x="f33" y="f65"/>
                </a:lnTo>
                <a:lnTo>
                  <a:pt x="f31" y="f64"/>
                </a:lnTo>
                <a:lnTo>
                  <a:pt x="f29" y="f63"/>
                </a:lnTo>
                <a:lnTo>
                  <a:pt x="f26" y="f18"/>
                </a:lnTo>
                <a:lnTo>
                  <a:pt x="f26" y="f61"/>
                </a:lnTo>
                <a:lnTo>
                  <a:pt x="f26" y="f61"/>
                </a:lnTo>
                <a:lnTo>
                  <a:pt x="f26" y="f62"/>
                </a:lnTo>
                <a:lnTo>
                  <a:pt x="f26" y="f3"/>
                </a:lnTo>
                <a:lnTo>
                  <a:pt x="f26" y="f62"/>
                </a:lnTo>
                <a:lnTo>
                  <a:pt x="f25" y="f62"/>
                </a:lnTo>
                <a:lnTo>
                  <a:pt x="f25" y="f62"/>
                </a:lnTo>
                <a:lnTo>
                  <a:pt x="f23" y="f61"/>
                </a:lnTo>
                <a:lnTo>
                  <a:pt x="f22" y="f60"/>
                </a:lnTo>
                <a:lnTo>
                  <a:pt x="f20" y="f59"/>
                </a:lnTo>
                <a:lnTo>
                  <a:pt x="f18" y="f3"/>
                </a:lnTo>
                <a:lnTo>
                  <a:pt x="f16" y="f58"/>
                </a:lnTo>
                <a:lnTo>
                  <a:pt x="f1" y="f57"/>
                </a:lnTo>
                <a:lnTo>
                  <a:pt x="f13" y="f56"/>
                </a:lnTo>
                <a:lnTo>
                  <a:pt x="f11" y="f55"/>
                </a:lnTo>
                <a:lnTo>
                  <a:pt x="f3" y="f4"/>
                </a:lnTo>
                <a:close/>
                <a:moveTo>
                  <a:pt x="f37" y="f15"/>
                </a:moveTo>
                <a:lnTo>
                  <a:pt x="f38" y="f67"/>
                </a:lnTo>
                <a:lnTo>
                  <a:pt x="f68" y="f69"/>
                </a:lnTo>
                <a:lnTo>
                  <a:pt x="f70" y="f71"/>
                </a:lnTo>
                <a:lnTo>
                  <a:pt x="f43" y="f12"/>
                </a:lnTo>
                <a:lnTo>
                  <a:pt x="f44" y="f5"/>
                </a:lnTo>
                <a:lnTo>
                  <a:pt x="f43" y="f55"/>
                </a:lnTo>
                <a:lnTo>
                  <a:pt x="f70" y="f72"/>
                </a:lnTo>
                <a:lnTo>
                  <a:pt x="f68" y="f73"/>
                </a:lnTo>
                <a:lnTo>
                  <a:pt x="f38" y="f57"/>
                </a:lnTo>
                <a:lnTo>
                  <a:pt x="f37" y="f74"/>
                </a:lnTo>
                <a:lnTo>
                  <a:pt x="f35" y="f57"/>
                </a:lnTo>
                <a:lnTo>
                  <a:pt x="f75" y="f73"/>
                </a:lnTo>
                <a:lnTo>
                  <a:pt x="f76" y="f72"/>
                </a:lnTo>
                <a:lnTo>
                  <a:pt x="f26" y="f55"/>
                </a:lnTo>
                <a:lnTo>
                  <a:pt x="f23" y="f5"/>
                </a:lnTo>
                <a:lnTo>
                  <a:pt x="f26" y="f12"/>
                </a:lnTo>
                <a:lnTo>
                  <a:pt x="f76" y="f71"/>
                </a:lnTo>
                <a:lnTo>
                  <a:pt x="f75" y="f69"/>
                </a:lnTo>
                <a:lnTo>
                  <a:pt x="f35" y="f67"/>
                </a:lnTo>
                <a:lnTo>
                  <a:pt x="f37" y="f15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759240" y="1088640"/>
            <a:ext cx="170280" cy="680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4" h="1890">
                <a:moveTo>
                  <a:pt x="285" y="0"/>
                </a:moveTo>
                <a:cubicBezTo>
                  <a:pt x="-72" y="560"/>
                  <a:pt x="-160" y="1411"/>
                  <a:pt x="411" y="1890"/>
                </a:cubicBezTo>
                <a:lnTo>
                  <a:pt x="474" y="189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8957880" y="1020599"/>
            <a:ext cx="227160" cy="77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2" h="2141">
                <a:moveTo>
                  <a:pt x="252" y="0"/>
                </a:moveTo>
                <a:cubicBezTo>
                  <a:pt x="983" y="497"/>
                  <a:pt x="486" y="1348"/>
                  <a:pt x="189" y="1890"/>
                </a:cubicBezTo>
                <a:lnTo>
                  <a:pt x="0" y="21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40000"/>
            <a:ext cx="8820000" cy="68400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392040" y="537840"/>
            <a:ext cx="860796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>
                <a:solidFill>
                  <a:srgbClr val="FFFF00"/>
                </a:solidFill>
              </a:rPr>
              <a:t>OPERATION   BOURRACHE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1980000"/>
            <a:ext cx="7200000" cy="559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1959" y="750240"/>
            <a:ext cx="8127720" cy="60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80000"/>
            <a:ext cx="8820000" cy="668376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752040" y="524160"/>
            <a:ext cx="8607960" cy="128988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 sz="3600" b="0">
                <a:solidFill>
                  <a:srgbClr val="FFFF00"/>
                </a:solidFill>
                <a:latin typeface="Arial Black" pitchFamily="34"/>
              </a:rPr>
              <a:t>Biologie d'une colonie en espace non protégé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20000" y="2340000"/>
            <a:ext cx="9180000" cy="50400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fr-FR" sz="2600">
                <a:solidFill>
                  <a:srgbClr val="800080"/>
                </a:solidFill>
                <a:latin typeface="Arial Black" pitchFamily="34"/>
              </a:rPr>
              <a:t>Entre-axe de 34 à 35 mm</a:t>
            </a:r>
          </a:p>
          <a:p>
            <a:pPr lvl="0"/>
            <a:endParaRPr lang="fr-FR" sz="2600">
              <a:solidFill>
                <a:srgbClr val="800080"/>
              </a:solidFill>
              <a:latin typeface="Arial Black" pitchFamily="34"/>
            </a:endParaRPr>
          </a:p>
          <a:p>
            <a:pPr lvl="0"/>
            <a:r>
              <a:rPr lang="fr-FR" sz="2600">
                <a:solidFill>
                  <a:srgbClr val="800080"/>
                </a:solidFill>
                <a:latin typeface="Arial Black" pitchFamily="34"/>
              </a:rPr>
              <a:t>Provisions « en banane »</a:t>
            </a:r>
          </a:p>
          <a:p>
            <a:pPr lvl="0"/>
            <a:endParaRPr lang="fr-FR" sz="2600">
              <a:solidFill>
                <a:srgbClr val="800080"/>
              </a:solidFill>
              <a:latin typeface="Arial Black" pitchFamily="34"/>
            </a:endParaRPr>
          </a:p>
          <a:p>
            <a:pPr lvl="0"/>
            <a:r>
              <a:rPr lang="fr-FR" sz="2600">
                <a:solidFill>
                  <a:srgbClr val="800080"/>
                </a:solidFill>
                <a:latin typeface="Arial Black" pitchFamily="34"/>
              </a:rPr>
              <a:t>Nombre de cellules au dm2 : 840 à 860</a:t>
            </a:r>
          </a:p>
          <a:p>
            <a:pPr lvl="0"/>
            <a:endParaRPr lang="fr-FR" sz="2600">
              <a:solidFill>
                <a:srgbClr val="800080"/>
              </a:solidFill>
              <a:latin typeface="Arial Black" pitchFamily="34"/>
            </a:endParaRPr>
          </a:p>
          <a:p>
            <a:pPr lvl="0"/>
            <a:r>
              <a:rPr lang="fr-FR" sz="2600">
                <a:solidFill>
                  <a:srgbClr val="800080"/>
                </a:solidFill>
                <a:latin typeface="Arial Black" pitchFamily="34"/>
              </a:rPr>
              <a:t>Développement de la colonie en forme d'ellipse de haut en bas 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180000"/>
            <a:ext cx="9159119" cy="68400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sp>
        <p:nvSpPr>
          <p:cNvPr id="4" name="Forme libre 3"/>
          <p:cNvSpPr/>
          <p:nvPr/>
        </p:nvSpPr>
        <p:spPr>
          <a:xfrm rot="16234800" flipH="1">
            <a:off x="6999235" y="-2337941"/>
            <a:ext cx="3240000" cy="32356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solidFill>
            <a:srgbClr val="B3B3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3780000" y="2520000"/>
            <a:ext cx="3240000" cy="360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CCC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2630520" y="816480"/>
            <a:ext cx="5555880" cy="472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434" h="1313">
                <a:moveTo>
                  <a:pt x="0" y="756"/>
                </a:moveTo>
                <a:cubicBezTo>
                  <a:pt x="528" y="1277"/>
                  <a:pt x="1240" y="1104"/>
                  <a:pt x="1890" y="1260"/>
                </a:cubicBezTo>
                <a:cubicBezTo>
                  <a:pt x="2541" y="1416"/>
                  <a:pt x="3257" y="1212"/>
                  <a:pt x="3843" y="882"/>
                </a:cubicBezTo>
                <a:cubicBezTo>
                  <a:pt x="4412" y="562"/>
                  <a:pt x="5030" y="70"/>
                  <a:pt x="5733" y="252"/>
                </a:cubicBezTo>
                <a:cubicBezTo>
                  <a:pt x="6343" y="410"/>
                  <a:pt x="6966" y="662"/>
                  <a:pt x="7623" y="504"/>
                </a:cubicBezTo>
                <a:cubicBezTo>
                  <a:pt x="8243" y="355"/>
                  <a:pt x="8869" y="194"/>
                  <a:pt x="9513" y="189"/>
                </a:cubicBezTo>
                <a:cubicBezTo>
                  <a:pt x="10163" y="184"/>
                  <a:pt x="10814" y="188"/>
                  <a:pt x="11466" y="189"/>
                </a:cubicBezTo>
                <a:cubicBezTo>
                  <a:pt x="12157" y="189"/>
                  <a:pt x="12851" y="187"/>
                  <a:pt x="13544" y="189"/>
                </a:cubicBezTo>
                <a:lnTo>
                  <a:pt x="14237" y="63"/>
                </a:lnTo>
                <a:lnTo>
                  <a:pt x="14867" y="0"/>
                </a:lnTo>
                <a:lnTo>
                  <a:pt x="15434" y="126"/>
                </a:lnTo>
              </a:path>
            </a:pathLst>
          </a:custGeom>
          <a:noFill/>
          <a:ln w="252000">
            <a:solidFill>
              <a:srgbClr val="000000"/>
            </a:solidFill>
            <a:prstDash val="solid"/>
          </a:ln>
        </p:spPr>
        <p:txBody>
          <a:bodyPr vert="horz" wrap="none" lIns="216000" tIns="171000" rIns="216000" bIns="171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2653200" y="528840"/>
            <a:ext cx="5623920" cy="1420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623" h="3948">
                <a:moveTo>
                  <a:pt x="0" y="43"/>
                </a:moveTo>
                <a:cubicBezTo>
                  <a:pt x="648" y="-81"/>
                  <a:pt x="1262" y="88"/>
                  <a:pt x="1890" y="232"/>
                </a:cubicBezTo>
                <a:cubicBezTo>
                  <a:pt x="2585" y="391"/>
                  <a:pt x="3122" y="297"/>
                  <a:pt x="3843" y="673"/>
                </a:cubicBezTo>
                <a:cubicBezTo>
                  <a:pt x="4421" y="975"/>
                  <a:pt x="5066" y="1082"/>
                  <a:pt x="5733" y="1051"/>
                </a:cubicBezTo>
                <a:cubicBezTo>
                  <a:pt x="6440" y="1018"/>
                  <a:pt x="7008" y="1502"/>
                  <a:pt x="7686" y="1618"/>
                </a:cubicBezTo>
                <a:cubicBezTo>
                  <a:pt x="8333" y="1729"/>
                  <a:pt x="8988" y="1671"/>
                  <a:pt x="9639" y="1681"/>
                </a:cubicBezTo>
                <a:cubicBezTo>
                  <a:pt x="10307" y="1691"/>
                  <a:pt x="11071" y="1769"/>
                  <a:pt x="11529" y="2248"/>
                </a:cubicBezTo>
                <a:cubicBezTo>
                  <a:pt x="12127" y="2874"/>
                  <a:pt x="12946" y="2799"/>
                  <a:pt x="13481" y="3444"/>
                </a:cubicBezTo>
                <a:cubicBezTo>
                  <a:pt x="14002" y="4072"/>
                  <a:pt x="14799" y="3553"/>
                  <a:pt x="15434" y="3885"/>
                </a:cubicBezTo>
                <a:lnTo>
                  <a:pt x="15623" y="3948"/>
                </a:lnTo>
              </a:path>
            </a:pathLst>
          </a:custGeom>
          <a:noFill/>
          <a:ln w="360000">
            <a:solidFill>
              <a:srgbClr val="000000"/>
            </a:solidFill>
            <a:prstDash val="solid"/>
          </a:ln>
        </p:spPr>
        <p:txBody>
          <a:bodyPr vert="horz" wrap="none" lIns="270000" tIns="225000" rIns="270000" bIns="22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740879" y="324720"/>
            <a:ext cx="8607960" cy="172404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 sz="3200">
                <a:solidFill>
                  <a:srgbClr val="FFFF00"/>
                </a:solidFill>
                <a:latin typeface="Arial Black" pitchFamily="34"/>
              </a:rPr>
              <a:t>Le gîte et le couvert en milieu domestiqué</a:t>
            </a:r>
            <a:br>
              <a:rPr lang="fr-FR" sz="3200">
                <a:solidFill>
                  <a:srgbClr val="FFFF00"/>
                </a:solidFill>
                <a:latin typeface="Arial Black" pitchFamily="34"/>
              </a:rPr>
            </a:br>
            <a:endParaRPr lang="fr-FR" sz="3200">
              <a:solidFill>
                <a:srgbClr val="FFFF00"/>
              </a:solidFill>
              <a:latin typeface="Arial Black" pitchFamily="34"/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260000" y="1980000"/>
            <a:ext cx="7380000" cy="122468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endParaRPr lang="fr-FR" i="1">
              <a:solidFill>
                <a:srgbClr val="800080"/>
              </a:solidFill>
              <a:latin typeface="Arial Black" pitchFamily="34"/>
            </a:endParaRPr>
          </a:p>
          <a:p>
            <a:pPr lvl="0">
              <a:buNone/>
            </a:pPr>
            <a:r>
              <a:rPr lang="fr-FR" i="1">
                <a:solidFill>
                  <a:srgbClr val="800080"/>
                </a:solidFill>
                <a:latin typeface="Arial Black" pitchFamily="34"/>
              </a:rPr>
              <a:t>Exemple de la ruche DADANT</a:t>
            </a:r>
          </a:p>
          <a:p>
            <a:pPr lvl="0">
              <a:buNone/>
            </a:pPr>
            <a:r>
              <a:rPr lang="fr-FR">
                <a:solidFill>
                  <a:srgbClr val="800080"/>
                </a:solidFill>
                <a:latin typeface="Arial Black" pitchFamily="34"/>
              </a:rPr>
              <a:t> </a:t>
            </a:r>
          </a:p>
          <a:p>
            <a:pPr lvl="0"/>
            <a:r>
              <a:rPr lang="fr-FR">
                <a:solidFill>
                  <a:srgbClr val="800080"/>
                </a:solidFill>
                <a:latin typeface="Arial Black" pitchFamily="34"/>
              </a:rPr>
              <a:t>Provisions allongées sur les côtés</a:t>
            </a:r>
          </a:p>
          <a:p>
            <a:pPr lvl="0"/>
            <a:r>
              <a:rPr lang="fr-FR">
                <a:solidFill>
                  <a:srgbClr val="800080"/>
                </a:solidFill>
                <a:latin typeface="Arial Black" pitchFamily="34"/>
              </a:rPr>
              <a:t>entre-axe entre cadres de 37.5mm</a:t>
            </a:r>
          </a:p>
          <a:p>
            <a:pPr lvl="0"/>
            <a:r>
              <a:rPr lang="fr-FR">
                <a:solidFill>
                  <a:srgbClr val="800080"/>
                </a:solidFill>
                <a:latin typeface="Arial Black" pitchFamily="34"/>
              </a:rPr>
              <a:t>Nombre de cellules au dm2 : 760</a:t>
            </a:r>
          </a:p>
          <a:p>
            <a:pPr lvl="0"/>
            <a:r>
              <a:rPr lang="fr-FR">
                <a:solidFill>
                  <a:srgbClr val="800080"/>
                </a:solidFill>
                <a:latin typeface="Arial Black" pitchFamily="34"/>
              </a:rPr>
              <a:t>Développement de la colonie en ellipse horizontale</a:t>
            </a:r>
          </a:p>
          <a:p>
            <a:pPr lvl="0"/>
            <a:endParaRPr lang="fr-FR">
              <a:solidFill>
                <a:srgbClr val="800000"/>
              </a:solidFill>
            </a:endParaRPr>
          </a:p>
          <a:p>
            <a:pPr lvl="0"/>
            <a:endParaRPr lang="fr-FR">
              <a:solidFill>
                <a:srgbClr val="800000"/>
              </a:solidFill>
            </a:endParaRP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 sz="3600">
                <a:solidFill>
                  <a:srgbClr val="FFFF00"/>
                </a:solidFill>
              </a:rPr>
              <a:t>Le cadre dadant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sp>
        <p:nvSpPr>
          <p:cNvPr id="4" name="Connecteur droit 3"/>
          <p:cNvSpPr/>
          <p:nvPr/>
        </p:nvSpPr>
        <p:spPr>
          <a:xfrm>
            <a:off x="1800000" y="3420000"/>
            <a:ext cx="5040000" cy="0"/>
          </a:xfrm>
          <a:prstGeom prst="line">
            <a:avLst/>
          </a:prstGeom>
          <a:noFill/>
          <a:ln w="108000">
            <a:solidFill>
              <a:srgbClr val="000000"/>
            </a:solidFill>
            <a:prstDash val="solid"/>
          </a:ln>
        </p:spPr>
        <p:txBody>
          <a:bodyPr vert="horz" wrap="none" lIns="144000" tIns="99000" rIns="144000" bIns="99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0000" y="3420000"/>
            <a:ext cx="4140000" cy="2340000"/>
          </a:xfrm>
          <a:prstGeom prst="rect">
            <a:avLst/>
          </a:prstGeom>
          <a:solidFill>
            <a:srgbClr val="B3B3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2698560" y="3726000"/>
            <a:ext cx="3787559" cy="2011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22" h="5588">
                <a:moveTo>
                  <a:pt x="0" y="5336"/>
                </a:moveTo>
                <a:cubicBezTo>
                  <a:pt x="-8" y="4692"/>
                  <a:pt x="212" y="4087"/>
                  <a:pt x="252" y="3446"/>
                </a:cubicBezTo>
                <a:cubicBezTo>
                  <a:pt x="296" y="2748"/>
                  <a:pt x="905" y="2235"/>
                  <a:pt x="1009" y="1556"/>
                </a:cubicBezTo>
                <a:cubicBezTo>
                  <a:pt x="1138" y="699"/>
                  <a:pt x="2008" y="657"/>
                  <a:pt x="2584" y="359"/>
                </a:cubicBezTo>
                <a:cubicBezTo>
                  <a:pt x="3168" y="57"/>
                  <a:pt x="3836" y="96"/>
                  <a:pt x="4473" y="44"/>
                </a:cubicBezTo>
                <a:cubicBezTo>
                  <a:pt x="5099" y="-7"/>
                  <a:pt x="5736" y="-22"/>
                  <a:pt x="6363" y="44"/>
                </a:cubicBezTo>
                <a:cubicBezTo>
                  <a:pt x="7073" y="119"/>
                  <a:pt x="7670" y="588"/>
                  <a:pt x="8254" y="989"/>
                </a:cubicBezTo>
                <a:cubicBezTo>
                  <a:pt x="8908" y="1440"/>
                  <a:pt x="9379" y="2078"/>
                  <a:pt x="9765" y="2753"/>
                </a:cubicBezTo>
                <a:cubicBezTo>
                  <a:pt x="10094" y="3328"/>
                  <a:pt x="10334" y="3973"/>
                  <a:pt x="10332" y="4643"/>
                </a:cubicBezTo>
                <a:lnTo>
                  <a:pt x="10458" y="5274"/>
                </a:lnTo>
                <a:lnTo>
                  <a:pt x="10522" y="558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32040" y="717840"/>
            <a:ext cx="860796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 sz="3600">
                <a:solidFill>
                  <a:srgbClr val="FFFF00"/>
                </a:solidFill>
                <a:latin typeface="Arial Black" pitchFamily="34"/>
              </a:rPr>
              <a:t>Le gîte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52040" y="207756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endParaRPr lang="fr-FR"/>
          </a:p>
          <a:p>
            <a:pPr lvl="0"/>
            <a:r>
              <a:rPr lang="fr-FR">
                <a:solidFill>
                  <a:srgbClr val="800080"/>
                </a:solidFill>
                <a:latin typeface="Arial Black" pitchFamily="34"/>
              </a:rPr>
              <a:t>Adaptation du volume à la puissance de la colonie  nécessité de partitionner</a:t>
            </a:r>
          </a:p>
          <a:p>
            <a:pPr lvl="0"/>
            <a:r>
              <a:rPr lang="fr-FR">
                <a:solidFill>
                  <a:srgbClr val="800080"/>
                </a:solidFill>
                <a:latin typeface="Arial Black" pitchFamily="34"/>
              </a:rPr>
              <a:t>Créer un environnement intérieur « B.B.C. »</a:t>
            </a:r>
          </a:p>
          <a:p>
            <a:pPr lvl="0"/>
            <a:r>
              <a:rPr lang="fr-FR">
                <a:solidFill>
                  <a:srgbClr val="800080"/>
                </a:solidFill>
                <a:latin typeface="Arial Black" pitchFamily="34"/>
              </a:rPr>
              <a:t>Situation géographique de la ruche</a:t>
            </a:r>
          </a:p>
          <a:p>
            <a:pPr lvl="0"/>
            <a:endParaRPr lang="fr-FR">
              <a:solidFill>
                <a:srgbClr val="800080"/>
              </a:solidFill>
            </a:endParaRPr>
          </a:p>
          <a:p>
            <a:pPr lvl="0"/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900000"/>
            <a:ext cx="8820000" cy="64800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720000" y="360000"/>
            <a:ext cx="8247960" cy="14400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 sz="3600">
                <a:solidFill>
                  <a:srgbClr val="FFFF00"/>
                </a:solidFill>
                <a:latin typeface="Arial Black" pitchFamily="34"/>
              </a:rPr>
              <a:t>Le couvert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112040" y="2617560"/>
            <a:ext cx="8607960" cy="112748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fr-FR" sz="2800">
                <a:solidFill>
                  <a:srgbClr val="800080"/>
                </a:solidFill>
                <a:latin typeface="Arial Black" pitchFamily="34"/>
              </a:rPr>
              <a:t>Les provisions doivent être :</a:t>
            </a:r>
          </a:p>
          <a:p>
            <a:pPr lvl="1" rtl="0" hangingPunct="0">
              <a:buSzPct val="45000"/>
              <a:buChar char="●"/>
            </a:pPr>
            <a:r>
              <a:rPr lang="fr-FR">
                <a:solidFill>
                  <a:srgbClr val="800080"/>
                </a:solidFill>
                <a:latin typeface="Arial Black" pitchFamily="34"/>
              </a:rPr>
              <a:t>Conséquentes</a:t>
            </a:r>
          </a:p>
          <a:p>
            <a:pPr lvl="1" rtl="0" hangingPunct="0">
              <a:buSzPct val="45000"/>
              <a:buChar char="●"/>
            </a:pPr>
            <a:r>
              <a:rPr lang="fr-FR">
                <a:solidFill>
                  <a:srgbClr val="800080"/>
                </a:solidFill>
                <a:latin typeface="Arial Black" pitchFamily="34"/>
              </a:rPr>
              <a:t>Concentrées</a:t>
            </a:r>
          </a:p>
          <a:p>
            <a:pPr lvl="1" rtl="0" hangingPunct="0">
              <a:buSzPct val="45000"/>
              <a:buChar char="●"/>
            </a:pPr>
            <a:r>
              <a:rPr lang="fr-FR">
                <a:solidFill>
                  <a:srgbClr val="800080"/>
                </a:solidFill>
                <a:latin typeface="Arial Black" pitchFamily="34"/>
              </a:rPr>
              <a:t>De qualité</a:t>
            </a:r>
          </a:p>
          <a:p>
            <a:pPr lvl="1" rtl="0" hangingPunct="0">
              <a:buSzPct val="45000"/>
              <a:buChar char="●"/>
            </a:pPr>
            <a:r>
              <a:rPr lang="fr-FR">
                <a:solidFill>
                  <a:srgbClr val="800080"/>
                </a:solidFill>
                <a:latin typeface="Arial Black" pitchFamily="34"/>
              </a:rPr>
              <a:t>Apportées au bon moment</a:t>
            </a: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>
              <a:solidFill>
                <a:srgbClr val="800080"/>
              </a:solidFill>
              <a:latin typeface="Arial Black" pitchFamily="34"/>
            </a:endParaRPr>
          </a:p>
          <a:p>
            <a:pPr lvl="1" rtl="0" hangingPunct="0">
              <a:buSzPct val="45000"/>
              <a:buChar char="●"/>
            </a:pPr>
            <a:endParaRPr lang="fr-FR"/>
          </a:p>
          <a:p>
            <a:pPr lvl="1" rtl="0" hangingPunct="0">
              <a:buSzPct val="45000"/>
              <a:buChar char="●"/>
            </a:pPr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107</Words>
  <Application>Microsoft Office PowerPoint</Application>
  <PresentationFormat>Affichage à l'écran (4:3)</PresentationFormat>
  <Paragraphs>76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Standard</vt:lpstr>
      <vt:lpstr>lyt-cool</vt:lpstr>
      <vt:lpstr>          GDSA 22   Rencontre estivale   2 Août 2014                                                                                 </vt:lpstr>
      <vt:lpstr>Présentation PowerPoint</vt:lpstr>
      <vt:lpstr>Biologie d'une colonie en espace non protégé</vt:lpstr>
      <vt:lpstr>Présentation PowerPoint</vt:lpstr>
      <vt:lpstr>Le gîte et le couvert en milieu domestiqué </vt:lpstr>
      <vt:lpstr>Le cadre dadant</vt:lpstr>
      <vt:lpstr>Le gîte</vt:lpstr>
      <vt:lpstr>Présentation PowerPoint</vt:lpstr>
      <vt:lpstr>Le couvert</vt:lpstr>
      <vt:lpstr>La population hivernale</vt:lpstr>
      <vt:lpstr>La fin de la mauvaise  saison</vt:lpstr>
      <vt:lpstr>Présentation PowerPoint</vt:lpstr>
      <vt:lpstr>OPERATION   BOURRACHE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GDSA 22   Rencontre estivale   2 Août 2014                                                                                 </dc:title>
  <dc:creator>joelle</dc:creator>
  <cp:lastModifiedBy>morisot</cp:lastModifiedBy>
  <cp:revision>25</cp:revision>
  <dcterms:created xsi:type="dcterms:W3CDTF">2013-07-21T20:39:01Z</dcterms:created>
  <dcterms:modified xsi:type="dcterms:W3CDTF">2014-08-18T15:54:43Z</dcterms:modified>
</cp:coreProperties>
</file>